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1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4" r:id="rId6"/>
    <p:sldId id="265" r:id="rId7"/>
    <p:sldId id="262" r:id="rId8"/>
    <p:sldId id="261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36" autoAdjust="0"/>
  </p:normalViewPr>
  <p:slideViewPr>
    <p:cSldViewPr snapToGrid="0" snapToObjects="1">
      <p:cViewPr varScale="1">
        <p:scale>
          <a:sx n="155" d="100"/>
          <a:sy n="155" d="100"/>
        </p:scale>
        <p:origin x="-360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BAD2F-67A7-1B41-A5C9-C75AD36F173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D9A2A8-3941-4D47-BDF1-C1DAC83C7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72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Must</a:t>
            </a:r>
            <a:r>
              <a:rPr lang="en-US" baseline="0" dirty="0" smtClean="0"/>
              <a:t> be replaced</a:t>
            </a:r>
            <a:endParaRPr lang="en-US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Is impossible to see from some angles and color differentiation can be hard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Old good</a:t>
            </a:r>
            <a:r>
              <a:rPr lang="en-US" baseline="0" dirty="0" smtClean="0"/>
              <a:t> routes must be taken down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Making new routes with it is time consuming, requires blocking off the wall, and requires employees to attach themselves to the wall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D9A2A8-3941-4D47-BDF1-C1DAC83C789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670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651A0C47-018D-4460-B945-BFF7981B6CA6}" type="datetimeFigureOut">
              <a:rPr lang="en-US" smtClean="0"/>
              <a:t>4/20/14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19" r:id="rId1"/>
    <p:sldLayoutId id="2147484420" r:id="rId2"/>
    <p:sldLayoutId id="2147484421" r:id="rId3"/>
    <p:sldLayoutId id="2147484422" r:id="rId4"/>
    <p:sldLayoutId id="2147484423" r:id="rId5"/>
    <p:sldLayoutId id="2147484424" r:id="rId6"/>
    <p:sldLayoutId id="2147484425" r:id="rId7"/>
    <p:sldLayoutId id="2147484426" r:id="rId8"/>
    <p:sldLayoutId id="2147484427" r:id="rId9"/>
    <p:sldLayoutId id="2147484428" r:id="rId10"/>
    <p:sldLayoutId id="2147484429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finance.yahoo.com/blogs/power-pitch/turning-rock-climbing-hobby-millions-125132801.html" TargetMode="External"/><Relationship Id="rId4" Type="http://schemas.openxmlformats.org/officeDocument/2006/relationships/hyperlink" Target="http://www.azcentral.com/business/articles/20120802tempe-rock-climbing-holds-maker-hobby-livelihood.html" TargetMode="External"/><Relationship Id="rId5" Type="http://schemas.openxmlformats.org/officeDocument/2006/relationships/hyperlink" Target="https://www.google.com/patents/US5732954?dq=LED+rock+climbing+hold&amp;hl=en&amp;sa=X&amp;ei=RfA6U_DULqqqyAGwpoGAAg&amp;ved=0CGwQ6AEwBw" TargetMode="External"/><Relationship Id="rId6" Type="http://schemas.openxmlformats.org/officeDocument/2006/relationships/hyperlink" Target="https://www.google.com/patents/US8668626?dq=rock+climbing+hold+wireless&amp;hl=en&amp;sa=X&amp;ei=7f85U_2hHKTr2QWq4IGoBw&amp;ved=0CEcQ6AEwAg" TargetMode="External"/><Relationship Id="rId7" Type="http://schemas.openxmlformats.org/officeDocument/2006/relationships/hyperlink" Target="http://www.ti.com/lit/ug/slau278q/slau278q.pdf" TargetMode="External"/><Relationship Id="rId8" Type="http://schemas.openxmlformats.org/officeDocument/2006/relationships/hyperlink" Target="http://seanmccoll.com/2013/03/new-hrt-systems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instructables.com/id/LED-Climbing-Hol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Project Firestone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Bringing Rock Climbing to the 21</a:t>
            </a:r>
            <a:r>
              <a:rPr lang="en-US" baseline="30000" dirty="0" smtClean="0"/>
              <a:t>st</a:t>
            </a:r>
            <a:r>
              <a:rPr lang="en-US" dirty="0" smtClean="0"/>
              <a:t> Century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7428" y="6349650"/>
            <a:ext cx="797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Project Firestone by Jacob Hanshaw 	     	                           Page 1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568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Problems with Artificial Rock Walls</a:t>
            </a:r>
          </a:p>
          <a:p>
            <a:r>
              <a:rPr lang="en-US" dirty="0" smtClean="0"/>
              <a:t>Project Firestone Solution</a:t>
            </a:r>
          </a:p>
          <a:p>
            <a:r>
              <a:rPr lang="en-US" dirty="0" smtClean="0"/>
              <a:t>Value Added</a:t>
            </a:r>
          </a:p>
          <a:p>
            <a:r>
              <a:rPr lang="en-US" dirty="0" smtClean="0"/>
              <a:t>Initial Research</a:t>
            </a:r>
          </a:p>
          <a:p>
            <a:r>
              <a:rPr lang="en-US" dirty="0" smtClean="0"/>
              <a:t>Design Problems and Solutions</a:t>
            </a:r>
          </a:p>
          <a:p>
            <a:r>
              <a:rPr lang="en-US" dirty="0" smtClean="0"/>
              <a:t>Future of the </a:t>
            </a:r>
            <a:r>
              <a:rPr lang="en-US" dirty="0"/>
              <a:t>P</a:t>
            </a:r>
            <a:r>
              <a:rPr lang="en-US" dirty="0" smtClean="0"/>
              <a:t>roject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7428" y="6349650"/>
            <a:ext cx="797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58085"/>
                </a:solidFill>
              </a:rPr>
              <a:t>Project Firestone by Jacob Hanshaw 	     	                           Page 2 </a:t>
            </a:r>
            <a:endParaRPr lang="en-US" dirty="0">
              <a:solidFill>
                <a:srgbClr val="7580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697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Colored Tape</a:t>
            </a:r>
          </a:p>
          <a:p>
            <a:pPr lvl="1"/>
            <a:r>
              <a:rPr lang="en-US" dirty="0" smtClean="0"/>
              <a:t>Peels</a:t>
            </a:r>
          </a:p>
          <a:p>
            <a:pPr lvl="1"/>
            <a:r>
              <a:rPr lang="en-US" dirty="0" smtClean="0"/>
              <a:t>Hard to see</a:t>
            </a:r>
            <a:endParaRPr lang="en-US" dirty="0"/>
          </a:p>
          <a:p>
            <a:pPr lvl="1"/>
            <a:r>
              <a:rPr lang="en-US" dirty="0" smtClean="0"/>
              <a:t>Limits number of routes on a wall</a:t>
            </a:r>
          </a:p>
          <a:p>
            <a:pPr lvl="1"/>
            <a:r>
              <a:rPr lang="en-US" dirty="0" smtClean="0"/>
              <a:t>Creating new routes requires blocking wall and is time consuming</a:t>
            </a:r>
            <a:endParaRPr lang="en-US" dirty="0"/>
          </a:p>
          <a:p>
            <a:r>
              <a:rPr lang="en-US" dirty="0" smtClean="0"/>
              <a:t>Users cannot create content</a:t>
            </a:r>
            <a:endParaRPr lang="en-US" dirty="0"/>
          </a:p>
          <a:p>
            <a:r>
              <a:rPr lang="en-US" dirty="0" smtClean="0"/>
              <a:t>Hard to point out rocks to help users</a:t>
            </a:r>
          </a:p>
          <a:p>
            <a:r>
              <a:rPr lang="en-US" dirty="0" smtClean="0"/>
              <a:t>Users cannot provide feedback</a:t>
            </a:r>
          </a:p>
          <a:p>
            <a:r>
              <a:rPr lang="en-US" dirty="0" smtClean="0"/>
              <a:t>Overall, a very inflexible system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7428" y="6349650"/>
            <a:ext cx="797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58085"/>
                </a:solidFill>
              </a:rPr>
              <a:t>Project Firestone by Jacob Hanshaw 	     	                           Page 3</a:t>
            </a:r>
            <a:endParaRPr lang="en-US" dirty="0">
              <a:solidFill>
                <a:srgbClr val="7580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14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0100"/>
            <a:ext cx="8229600" cy="870100"/>
          </a:xfrm>
        </p:spPr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914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Clear holds built with multi-colored LEDs and contact sensors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28" y="2559659"/>
            <a:ext cx="2349054" cy="17604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7428" y="6349650"/>
            <a:ext cx="797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58085"/>
                </a:solidFill>
              </a:rPr>
              <a:t>Project Firestone by Jacob Hanshaw 	     	                           Page 4</a:t>
            </a:r>
            <a:endParaRPr lang="en-US" dirty="0">
              <a:solidFill>
                <a:srgbClr val="758085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3630"/>
          <a:stretch/>
        </p:blipFill>
        <p:spPr>
          <a:xfrm>
            <a:off x="2990751" y="1600199"/>
            <a:ext cx="5846149" cy="378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60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Added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7428" y="6349650"/>
            <a:ext cx="797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58085"/>
                </a:solidFill>
              </a:rPr>
              <a:t>Project Firestone by Jacob Hanshaw 	     	                           Page 5</a:t>
            </a:r>
            <a:endParaRPr lang="en-US" dirty="0">
              <a:solidFill>
                <a:srgbClr val="758085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en-US" dirty="0" smtClean="0"/>
              <a:t>Routes are easily visible to all users</a:t>
            </a:r>
          </a:p>
          <a:p>
            <a:pPr marL="342900" lvl="1" indent="-342900">
              <a:spcBef>
                <a:spcPts val="2000"/>
              </a:spcBef>
            </a:pPr>
            <a:r>
              <a:rPr lang="en-US" dirty="0" smtClean="0"/>
              <a:t>Routes are easily set and changed </a:t>
            </a:r>
          </a:p>
          <a:p>
            <a:pPr marL="342900" lvl="1" indent="-342900">
              <a:spcBef>
                <a:spcPts val="2000"/>
              </a:spcBef>
            </a:pPr>
            <a:r>
              <a:rPr lang="en-US" dirty="0" smtClean="0"/>
              <a:t>Anyone can create routes</a:t>
            </a:r>
          </a:p>
          <a:p>
            <a:pPr marL="342900" lvl="1" indent="-342900">
              <a:spcBef>
                <a:spcPts val="2000"/>
              </a:spcBef>
            </a:pPr>
            <a:r>
              <a:rPr lang="en-US" dirty="0" smtClean="0"/>
              <a:t>Allow custom tailored routes to the individual</a:t>
            </a:r>
          </a:p>
          <a:p>
            <a:pPr marL="342900" lvl="1" indent="-342900">
              <a:spcBef>
                <a:spcPts val="2000"/>
              </a:spcBef>
            </a:pPr>
            <a:r>
              <a:rPr lang="en-US" dirty="0" smtClean="0"/>
              <a:t>Routes can easily be timed</a:t>
            </a:r>
          </a:p>
          <a:p>
            <a:pPr marL="342900" lvl="1" indent="-342900">
              <a:spcBef>
                <a:spcPts val="2000"/>
              </a:spcBef>
            </a:pPr>
            <a:r>
              <a:rPr lang="en-US" dirty="0" smtClean="0"/>
              <a:t>Users can light up individual holds on the wall to discuss new routes or help others</a:t>
            </a:r>
          </a:p>
          <a:p>
            <a:pPr marL="342900" lvl="1" indent="-342900">
              <a:spcBef>
                <a:spcPts val="2000"/>
              </a:spcBef>
            </a:pPr>
            <a:r>
              <a:rPr lang="en-US" dirty="0" smtClean="0"/>
              <a:t>Traditional climbing games can be automate or new games can be created</a:t>
            </a:r>
          </a:p>
          <a:p>
            <a:pPr marL="342900" lvl="1" indent="-342900">
              <a:spcBef>
                <a:spcPts val="2000"/>
              </a:spcBef>
            </a:pPr>
            <a:r>
              <a:rPr lang="en-US" dirty="0" smtClean="0"/>
              <a:t>Users can view leaderboards or make routes outside of the gym</a:t>
            </a:r>
          </a:p>
          <a:p>
            <a:pPr marL="0" lvl="1" indent="0">
              <a:spcBef>
                <a:spcPts val="2000"/>
              </a:spcBef>
              <a:buFont typeface="Courier New" pitchFamily="49" charset="0"/>
              <a:buNone/>
            </a:pPr>
            <a:endParaRPr lang="en-US" dirty="0" smtClean="0"/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89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49450"/>
          </a:xfrm>
        </p:spPr>
        <p:txBody>
          <a:bodyPr/>
          <a:lstStyle/>
          <a:p>
            <a:r>
              <a:rPr lang="en-US" dirty="0" smtClean="0"/>
              <a:t>Patents</a:t>
            </a:r>
          </a:p>
          <a:p>
            <a:pPr lvl="1"/>
            <a:r>
              <a:rPr lang="en-US" dirty="0"/>
              <a:t>Expired patent on a wired electronic system to light up holds, measure when a user touches hold, and record climbers time and progress</a:t>
            </a:r>
          </a:p>
          <a:p>
            <a:pPr lvl="1"/>
            <a:r>
              <a:rPr lang="en-US" dirty="0"/>
              <a:t>Patent published after start of project that uses wireless technology and a pressure sensor. Mentions using computer vision to find holds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Competition</a:t>
            </a:r>
          </a:p>
          <a:p>
            <a:pPr lvl="1"/>
            <a:r>
              <a:rPr lang="en-US" dirty="0" smtClean="0"/>
              <a:t>No existing competitor has programmable rock wall systems</a:t>
            </a:r>
          </a:p>
          <a:p>
            <a:pPr lvl="1"/>
            <a:r>
              <a:rPr lang="en-US" dirty="0" smtClean="0"/>
              <a:t>A single wireless light up hold exists</a:t>
            </a:r>
          </a:p>
          <a:p>
            <a:pPr lvl="2"/>
            <a:r>
              <a:rPr lang="en-US" dirty="0"/>
              <a:t>R</a:t>
            </a:r>
            <a:r>
              <a:rPr lang="en-US" dirty="0" smtClean="0"/>
              <a:t>equires 4 AAA batteries and is always on</a:t>
            </a:r>
          </a:p>
          <a:p>
            <a:pPr lvl="2"/>
            <a:r>
              <a:rPr lang="en-US" dirty="0" smtClean="0"/>
              <a:t>Only one shape available</a:t>
            </a:r>
          </a:p>
          <a:p>
            <a:r>
              <a:rPr lang="en-US" dirty="0" smtClean="0"/>
              <a:t>Technology – need small size and low power</a:t>
            </a:r>
          </a:p>
          <a:p>
            <a:pPr lvl="1"/>
            <a:r>
              <a:rPr lang="en-US" dirty="0" smtClean="0"/>
              <a:t>Wireless – Mid-Frequency radio &amp; low power MCU </a:t>
            </a:r>
            <a:endParaRPr lang="en-US" dirty="0"/>
          </a:p>
          <a:p>
            <a:pPr lvl="1"/>
            <a:r>
              <a:rPr lang="en-US" dirty="0" smtClean="0"/>
              <a:t>SMD LED with high brightness and low power</a:t>
            </a:r>
          </a:p>
          <a:p>
            <a:pPr lvl="1"/>
            <a:r>
              <a:rPr lang="en-US" dirty="0" smtClean="0"/>
              <a:t>Camcorder battery</a:t>
            </a:r>
          </a:p>
          <a:p>
            <a:pPr lvl="1"/>
            <a:r>
              <a:rPr lang="en-US" dirty="0" err="1" smtClean="0"/>
              <a:t>Piezo</a:t>
            </a:r>
            <a:r>
              <a:rPr lang="en-US" dirty="0" smtClean="0"/>
              <a:t> sensor and photo-resistor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7428" y="6349650"/>
            <a:ext cx="797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58085"/>
                </a:solidFill>
              </a:rPr>
              <a:t>Project Firestone by Jacob Hanshaw 	     	                           Page 6</a:t>
            </a:r>
            <a:endParaRPr lang="en-US" dirty="0">
              <a:solidFill>
                <a:srgbClr val="7580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057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 txBox="1">
            <a:spLocks/>
          </p:cNvSpPr>
          <p:nvPr/>
        </p:nvSpPr>
        <p:spPr>
          <a:xfrm>
            <a:off x="455678" y="164091"/>
            <a:ext cx="8229600" cy="8778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8000" kern="120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z="5400" dirty="0" smtClean="0"/>
              <a:t>Design</a:t>
            </a:r>
            <a:endParaRPr lang="en-US" sz="5400" dirty="0"/>
          </a:p>
        </p:txBody>
      </p:sp>
      <p:sp>
        <p:nvSpPr>
          <p:cNvPr id="43" name="TextBox 42"/>
          <p:cNvSpPr txBox="1"/>
          <p:nvPr/>
        </p:nvSpPr>
        <p:spPr>
          <a:xfrm>
            <a:off x="627428" y="6349650"/>
            <a:ext cx="797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58085"/>
                </a:solidFill>
              </a:rPr>
              <a:t>Project Firestone by Jacob Hanshaw 	     	                           Page 7</a:t>
            </a:r>
            <a:endParaRPr lang="en-US" dirty="0">
              <a:solidFill>
                <a:srgbClr val="758085"/>
              </a:solidFill>
            </a:endParaRPr>
          </a:p>
        </p:txBody>
      </p:sp>
      <p:pic>
        <p:nvPicPr>
          <p:cNvPr id="3" name="Picture 2" descr="Screen Shot 2014-04-20 at 7.00.3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52387" cy="2169956"/>
          </a:xfrm>
          <a:prstGeom prst="rect">
            <a:avLst/>
          </a:prstGeom>
        </p:spPr>
      </p:pic>
      <p:sp>
        <p:nvSpPr>
          <p:cNvPr id="49" name="Content Placeholder 2"/>
          <p:cNvSpPr txBox="1">
            <a:spLocks/>
          </p:cNvSpPr>
          <p:nvPr/>
        </p:nvSpPr>
        <p:spPr>
          <a:xfrm>
            <a:off x="457200" y="5186516"/>
            <a:ext cx="8229600" cy="11631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Courier New" pitchFamily="49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Courier New" pitchFamily="49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Courier New" pitchFamily="49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Courier New" pitchFamily="49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sp>
        <p:nvSpPr>
          <p:cNvPr id="50" name="Content Placeholder 2"/>
          <p:cNvSpPr txBox="1">
            <a:spLocks/>
          </p:cNvSpPr>
          <p:nvPr/>
        </p:nvSpPr>
        <p:spPr>
          <a:xfrm>
            <a:off x="627428" y="4513492"/>
            <a:ext cx="8229600" cy="134604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en-US" dirty="0" smtClean="0"/>
              <a:t>Wired prototype was destroyed</a:t>
            </a:r>
          </a:p>
          <a:p>
            <a:r>
              <a:rPr lang="en-US" dirty="0" smtClean="0"/>
              <a:t>Finding parts small, power efficient parts</a:t>
            </a:r>
          </a:p>
          <a:p>
            <a:r>
              <a:rPr lang="en-US" dirty="0" smtClean="0"/>
              <a:t>Hardware made wrong – inverse chip layout</a:t>
            </a:r>
          </a:p>
          <a:p>
            <a:r>
              <a:rPr lang="en-US" dirty="0" smtClean="0"/>
              <a:t>Reading documentation and writing software</a:t>
            </a:r>
          </a:p>
          <a:p>
            <a:pPr marL="0" lvl="1" indent="0">
              <a:spcBef>
                <a:spcPts val="2000"/>
              </a:spcBef>
              <a:buFont typeface="Courier New" pitchFamily="49" charset="0"/>
              <a:buNone/>
            </a:pPr>
            <a:endParaRPr lang="en-US" dirty="0" smtClean="0"/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Picture 1" descr="Screen Shot 2014-04-21 at 10.24.18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422" y="9222"/>
            <a:ext cx="3411578" cy="2160734"/>
          </a:xfrm>
          <a:prstGeom prst="rect">
            <a:avLst/>
          </a:prstGeom>
        </p:spPr>
      </p:pic>
      <p:pic>
        <p:nvPicPr>
          <p:cNvPr id="4" name="Picture 3" descr="IMG_4448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9956"/>
            <a:ext cx="3352387" cy="1839499"/>
          </a:xfrm>
          <a:prstGeom prst="rect">
            <a:avLst/>
          </a:prstGeom>
        </p:spPr>
      </p:pic>
      <p:pic>
        <p:nvPicPr>
          <p:cNvPr id="5" name="Picture 4" descr="IMG_4447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6"/>
          <a:stretch/>
        </p:blipFill>
        <p:spPr>
          <a:xfrm>
            <a:off x="3368774" y="2169955"/>
            <a:ext cx="3533204" cy="1839500"/>
          </a:xfrm>
          <a:prstGeom prst="rect">
            <a:avLst/>
          </a:prstGeom>
        </p:spPr>
      </p:pic>
      <p:pic>
        <p:nvPicPr>
          <p:cNvPr id="6" name="Picture 5" descr="iOS Simulator Screen shot Apr 21, 2014, 10.35.26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978" y="2176966"/>
            <a:ext cx="2242022" cy="397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957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1" indent="0">
              <a:spcBef>
                <a:spcPts val="2000"/>
              </a:spcBef>
              <a:buNone/>
            </a:pPr>
            <a:endParaRPr lang="en-US" dirty="0"/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pPr marL="342900" lvl="1" indent="-342900">
              <a:spcBef>
                <a:spcPts val="2000"/>
              </a:spcBef>
            </a:pPr>
            <a:endParaRPr lang="en-US" dirty="0"/>
          </a:p>
          <a:p>
            <a:pPr marL="342900" lvl="1" indent="-342900">
              <a:spcBef>
                <a:spcPts val="2000"/>
              </a:spcBef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7428" y="6349650"/>
            <a:ext cx="797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58085"/>
                </a:solidFill>
              </a:rPr>
              <a:t>Project Firestone by Jacob Hanshaw 	     	                           Page 8</a:t>
            </a:r>
            <a:endParaRPr lang="en-US" dirty="0">
              <a:solidFill>
                <a:srgbClr val="758085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en-US" dirty="0" smtClean="0"/>
              <a:t>Test wireless</a:t>
            </a:r>
          </a:p>
          <a:p>
            <a:r>
              <a:rPr lang="en-US" dirty="0" smtClean="0"/>
              <a:t>Write new software for hold and app</a:t>
            </a:r>
          </a:p>
          <a:p>
            <a:r>
              <a:rPr lang="en-US" dirty="0" smtClean="0"/>
              <a:t>Create LLC</a:t>
            </a:r>
          </a:p>
          <a:p>
            <a:r>
              <a:rPr lang="en-US" dirty="0" smtClean="0"/>
              <a:t>Contact climbing gyms</a:t>
            </a:r>
          </a:p>
          <a:p>
            <a:r>
              <a:rPr lang="en-US" dirty="0" smtClean="0"/>
              <a:t>Contact patent holders</a:t>
            </a:r>
          </a:p>
          <a:p>
            <a:r>
              <a:rPr lang="en-US" dirty="0" smtClean="0"/>
              <a:t>Create smaller board layout</a:t>
            </a:r>
          </a:p>
          <a:p>
            <a:r>
              <a:rPr lang="en-US" dirty="0" smtClean="0"/>
              <a:t>Find more efficient parts</a:t>
            </a:r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pPr marL="342900" lvl="1" indent="-342900">
              <a:spcBef>
                <a:spcPts val="2000"/>
              </a:spcBef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982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Hold molding information:</a:t>
            </a:r>
          </a:p>
          <a:p>
            <a:pPr lvl="1"/>
            <a:r>
              <a:rPr lang="en-US" dirty="0">
                <a:hlinkClick r:id="rId2"/>
              </a:rPr>
              <a:t>http://www.instructables.com/id/LED-Climbing-Holds/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Business information:</a:t>
            </a:r>
          </a:p>
          <a:p>
            <a:pPr lvl="1"/>
            <a:r>
              <a:rPr lang="en-US" u="sng" dirty="0">
                <a:hlinkClick r:id="rId3"/>
              </a:rPr>
              <a:t>http://finance.yahoo.com/blogs/power-pitch/turning-rock-climbing-hobby</a:t>
            </a:r>
            <a:r>
              <a:rPr lang="en-US" dirty="0">
                <a:hlinkClick r:id="rId3"/>
              </a:rPr>
              <a:t>-millions-125132801.html</a:t>
            </a:r>
            <a:r>
              <a:rPr lang="en-US" dirty="0"/>
              <a:t> </a:t>
            </a:r>
          </a:p>
          <a:p>
            <a:pPr lvl="1"/>
            <a:r>
              <a:rPr lang="en-US" u="sng" dirty="0">
                <a:hlinkClick r:id="rId4"/>
              </a:rPr>
              <a:t>http://www.azcentral.com/business/articles/20120802tempe-rock-</a:t>
            </a:r>
            <a:r>
              <a:rPr lang="en-US" dirty="0">
                <a:hlinkClick r:id="rId4"/>
              </a:rPr>
              <a:t>climbing-holds-maker-hobby-livelihood.html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Patents: </a:t>
            </a:r>
          </a:p>
          <a:p>
            <a:pPr lvl="1"/>
            <a:r>
              <a:rPr lang="ro-RO" dirty="0">
                <a:hlinkClick r:id="rId5"/>
              </a:rPr>
              <a:t>https://www.google.com/patents/US5732954?dq=LED+rock+climbing+hold&amp;hl=en&amp;sa=X&amp;ei=RfA6U_DULqqqyAGwpoGAAg&amp;ved=</a:t>
            </a:r>
            <a:r>
              <a:rPr lang="ro-RO" dirty="0" smtClean="0">
                <a:hlinkClick r:id="rId5"/>
              </a:rPr>
              <a:t>0CGwQ6AEwBw</a:t>
            </a:r>
            <a:endParaRPr lang="ro-RO" dirty="0" smtClean="0"/>
          </a:p>
          <a:p>
            <a:pPr lvl="1"/>
            <a:r>
              <a:rPr lang="ro-RO" dirty="0">
                <a:hlinkClick r:id="rId6"/>
              </a:rPr>
              <a:t>https://www.google.com/patents/US8668626?dq=rock+climbing+hold+wireless&amp;hl=en&amp;sa=X&amp;ei=7f85U_2hHKTr2QWq4IGoBw&amp;ved=</a:t>
            </a:r>
            <a:r>
              <a:rPr lang="ro-RO" dirty="0" smtClean="0">
                <a:hlinkClick r:id="rId6"/>
              </a:rPr>
              <a:t>0CEcQ6AEwAg</a:t>
            </a:r>
            <a:r>
              <a:rPr lang="ro-RO" dirty="0" smtClean="0"/>
              <a:t> </a:t>
            </a:r>
            <a:endParaRPr lang="en-US" dirty="0" smtClean="0"/>
          </a:p>
          <a:p>
            <a:r>
              <a:rPr lang="en-US" dirty="0" smtClean="0"/>
              <a:t>Datasheet:</a:t>
            </a:r>
          </a:p>
          <a:p>
            <a:pPr lvl="1"/>
            <a:r>
              <a:rPr lang="pl-PL" dirty="0">
                <a:hlinkClick r:id="rId7"/>
              </a:rPr>
              <a:t>http://www.ti.com/lit/ug/slau278q/</a:t>
            </a:r>
            <a:r>
              <a:rPr lang="pl-PL" dirty="0" smtClean="0">
                <a:hlinkClick r:id="rId7"/>
              </a:rPr>
              <a:t>slau278q.pdf</a:t>
            </a:r>
            <a:r>
              <a:rPr lang="pl-PL" dirty="0" smtClean="0"/>
              <a:t> </a:t>
            </a:r>
            <a:endParaRPr lang="en-US" dirty="0" smtClean="0"/>
          </a:p>
          <a:p>
            <a:r>
              <a:rPr lang="en-US" dirty="0" smtClean="0"/>
              <a:t>Light-up hold photo:</a:t>
            </a:r>
          </a:p>
          <a:p>
            <a:pPr lvl="1"/>
            <a:r>
              <a:rPr lang="de-DE" dirty="0">
                <a:hlinkClick r:id="rId8"/>
              </a:rPr>
              <a:t>http://seanmccoll.com/2013/03/new-hrt-systems</a:t>
            </a:r>
            <a:r>
              <a:rPr lang="de-DE" dirty="0" smtClean="0">
                <a:hlinkClick r:id="rId8"/>
              </a:rPr>
              <a:t>/</a:t>
            </a:r>
            <a:r>
              <a:rPr lang="de-DE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27428" y="6349650"/>
            <a:ext cx="797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58085"/>
                </a:solidFill>
              </a:rPr>
              <a:t>Project Firestone by Jacob Hanshaw 	     	                           Page 9</a:t>
            </a:r>
            <a:endParaRPr lang="en-US" dirty="0">
              <a:solidFill>
                <a:srgbClr val="7580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9306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1800</TotalTime>
  <Words>593</Words>
  <Application>Microsoft Macintosh PowerPoint</Application>
  <PresentationFormat>On-screen Show (4:3)</PresentationFormat>
  <Paragraphs>111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Executive</vt:lpstr>
      <vt:lpstr>Project Firestone</vt:lpstr>
      <vt:lpstr>Agenda</vt:lpstr>
      <vt:lpstr>Motivation</vt:lpstr>
      <vt:lpstr>Solution</vt:lpstr>
      <vt:lpstr>Value Added</vt:lpstr>
      <vt:lpstr>Research</vt:lpstr>
      <vt:lpstr>PowerPoint Presentation</vt:lpstr>
      <vt:lpstr>Future</vt:lpstr>
      <vt:lpstr>Resources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Firestone</dc:title>
  <dc:creator>Jacob Hanshaw</dc:creator>
  <cp:lastModifiedBy>Jacob Hanshaw</cp:lastModifiedBy>
  <cp:revision>28</cp:revision>
  <dcterms:created xsi:type="dcterms:W3CDTF">2014-02-07T02:02:03Z</dcterms:created>
  <dcterms:modified xsi:type="dcterms:W3CDTF">2014-04-22T03:42:55Z</dcterms:modified>
</cp:coreProperties>
</file>

<file path=docProps/thumbnail.jpeg>
</file>